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60" r:id="rId3"/>
    <p:sldId id="258" r:id="rId4"/>
    <p:sldId id="259" r:id="rId5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24" y="151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72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843E-3AEF-40A9-A2C6-41188F7E4442}" type="datetimeFigureOut">
              <a:rPr lang="pt-BR" smtClean="0"/>
              <a:t>14/12/2011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9998-BF3A-4848-A0A4-3B1B378F8B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2995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843E-3AEF-40A9-A2C6-41188F7E4442}" type="datetimeFigureOut">
              <a:rPr lang="pt-BR" smtClean="0"/>
              <a:t>14/12/2011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9998-BF3A-4848-A0A4-3B1B378F8B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0214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8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843E-3AEF-40A9-A2C6-41188F7E4442}" type="datetimeFigureOut">
              <a:rPr lang="pt-BR" smtClean="0"/>
              <a:t>14/12/2011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9998-BF3A-4848-A0A4-3B1B378F8B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770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843E-3AEF-40A9-A2C6-41188F7E4442}" type="datetimeFigureOut">
              <a:rPr lang="pt-BR" smtClean="0"/>
              <a:t>14/12/2011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9998-BF3A-4848-A0A4-3B1B378F8B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811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22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843E-3AEF-40A9-A2C6-41188F7E4442}" type="datetimeFigureOut">
              <a:rPr lang="pt-BR" smtClean="0"/>
              <a:t>14/12/2011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9998-BF3A-4848-A0A4-3B1B378F8B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8871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843E-3AEF-40A9-A2C6-41188F7E4442}" type="datetimeFigureOut">
              <a:rPr lang="pt-BR" smtClean="0"/>
              <a:t>14/12/2011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9998-BF3A-4848-A0A4-3B1B378F8B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026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72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7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843E-3AEF-40A9-A2C6-41188F7E4442}" type="datetimeFigureOut">
              <a:rPr lang="pt-BR" smtClean="0"/>
              <a:t>14/12/2011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9998-BF3A-4848-A0A4-3B1B378F8B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8093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843E-3AEF-40A9-A2C6-41188F7E4442}" type="datetimeFigureOut">
              <a:rPr lang="pt-BR" smtClean="0"/>
              <a:t>14/12/2011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9998-BF3A-4848-A0A4-3B1B378F8B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5469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843E-3AEF-40A9-A2C6-41188F7E4442}" type="datetimeFigureOut">
              <a:rPr lang="pt-BR" smtClean="0"/>
              <a:t>14/12/2011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9998-BF3A-4848-A0A4-3B1B378F8B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7897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3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90" y="364071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3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843E-3AEF-40A9-A2C6-41188F7E4442}" type="datetimeFigureOut">
              <a:rPr lang="pt-BR" smtClean="0"/>
              <a:t>14/12/2011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9998-BF3A-4848-A0A4-3B1B378F8B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255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843E-3AEF-40A9-A2C6-41188F7E4442}" type="datetimeFigureOut">
              <a:rPr lang="pt-BR" smtClean="0"/>
              <a:t>14/12/2011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9998-BF3A-4848-A0A4-3B1B378F8B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40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000">
              <a:srgbClr val="E6D78A"/>
            </a:gs>
            <a:gs pos="1000">
              <a:srgbClr val="C7AC4C"/>
            </a:gs>
            <a:gs pos="96000">
              <a:srgbClr val="C9AF52"/>
            </a:gs>
            <a:gs pos="52000">
              <a:srgbClr val="E6D78A"/>
            </a:gs>
            <a:gs pos="100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5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E843E-3AEF-40A9-A2C6-41188F7E4442}" type="datetimeFigureOut">
              <a:rPr lang="pt-BR" smtClean="0"/>
              <a:t>14/12/2011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19998-BF3A-4848-A0A4-3B1B378F8B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694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20688" y="179512"/>
            <a:ext cx="6120680" cy="8156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820000"/>
                </a:solidFill>
                <a:latin typeface="Lucida Handwriting" pitchFamily="66" charset="0"/>
              </a:rPr>
              <a:t>FRITZ MÜLLER - SUA VIDA</a:t>
            </a:r>
          </a:p>
          <a:p>
            <a:pPr algn="just"/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 </a:t>
            </a:r>
          </a:p>
          <a:p>
            <a:pPr lvl="0" algn="just"/>
            <a:r>
              <a:rPr lang="pt-BR" sz="2000" dirty="0" smtClean="0">
                <a:solidFill>
                  <a:srgbClr val="00B050"/>
                </a:solidFill>
                <a:latin typeface="Lucida Handwriting" pitchFamily="66" charset="0"/>
              </a:rPr>
              <a:t>1822</a:t>
            </a:r>
          </a:p>
          <a:p>
            <a:pPr lvl="0" algn="just"/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	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Nasce </a:t>
            </a:r>
            <a:r>
              <a:rPr lang="pt-BR" sz="16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Johann Friedrich Theodor Müll</a:t>
            </a:r>
            <a:r>
              <a:rPr lang="pt-BR" sz="1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er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numa pequena aldeia da Turíngia, perto de Erfurt, Alemanha, filho, neto e bisneto de pastores protestantes.</a:t>
            </a:r>
          </a:p>
          <a:p>
            <a:pPr algn="just"/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 </a:t>
            </a:r>
          </a:p>
          <a:p>
            <a:pPr lvl="0" algn="just"/>
            <a:r>
              <a:rPr lang="pt-BR" sz="2000" dirty="0" smtClean="0">
                <a:solidFill>
                  <a:srgbClr val="00B050"/>
                </a:solidFill>
                <a:latin typeface="Lucida Handwriting" pitchFamily="66" charset="0"/>
              </a:rPr>
              <a:t>1844</a:t>
            </a:r>
          </a:p>
          <a:p>
            <a:pPr lvl="0" algn="just"/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	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Aos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22 anos obtém o título de Doutor em Filosofia pela Universidade de Berlim, com a tese: </a:t>
            </a:r>
            <a:r>
              <a:rPr lang="pt-BR" sz="1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“</a:t>
            </a:r>
            <a:r>
              <a:rPr lang="pt-BR" sz="16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Sobre as sanguessugas da região de Berlim”.</a:t>
            </a:r>
            <a:r>
              <a:rPr lang="pt-BR" sz="1600" i="1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Ganha o primeiro microscópio de seu Mestre </a:t>
            </a:r>
            <a:r>
              <a:rPr lang="pt-BR" sz="1600" dirty="0" err="1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Johannes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Müller. </a:t>
            </a:r>
          </a:p>
          <a:p>
            <a:pPr algn="just"/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 </a:t>
            </a:r>
            <a:endParaRPr lang="pt-BR" sz="1600" dirty="0" smtClean="0">
              <a:solidFill>
                <a:schemeClr val="bg2">
                  <a:lumMod val="25000"/>
                </a:schemeClr>
              </a:solidFill>
              <a:latin typeface="Footlight MT Light" pitchFamily="18" charset="0"/>
            </a:endParaRPr>
          </a:p>
          <a:p>
            <a:pPr algn="just"/>
            <a:r>
              <a:rPr lang="pt-BR" sz="2000" dirty="0" smtClean="0">
                <a:solidFill>
                  <a:srgbClr val="00B050"/>
                </a:solidFill>
                <a:latin typeface="Lucida Handwriting" pitchFamily="66" charset="0"/>
              </a:rPr>
              <a:t>1849</a:t>
            </a:r>
          </a:p>
          <a:p>
            <a:pPr algn="just"/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	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Termina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o curso de Medicina na Universidade de </a:t>
            </a:r>
            <a:r>
              <a:rPr lang="pt-BR" sz="1600" dirty="0" err="1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Greifswald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, sem, contudo colar grau, por se negar a proferir as palavras cristãs contidas no juramento da colação, por ser contrário a qualquer dogma religioso. Sua rejeição à fé e aos dogmas religiosos constituiu um traço marcante da sua personalidade e determinou de forma significativa todo a sua vida científica e social.</a:t>
            </a:r>
          </a:p>
          <a:p>
            <a:pPr algn="just"/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 </a:t>
            </a:r>
          </a:p>
          <a:p>
            <a:pPr lvl="0" algn="just"/>
            <a:r>
              <a:rPr lang="pt-BR" sz="2000" dirty="0" smtClean="0">
                <a:solidFill>
                  <a:srgbClr val="00B050"/>
                </a:solidFill>
                <a:latin typeface="Lucida Handwriting" pitchFamily="66" charset="0"/>
              </a:rPr>
              <a:t>1852</a:t>
            </a:r>
          </a:p>
          <a:p>
            <a:pPr lvl="0" algn="just"/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	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Emigra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com sua 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família</a:t>
            </a:r>
          </a:p>
          <a:p>
            <a:pPr lvl="0" algn="just"/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(esposa e uma filha de 9 meses) 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e</a:t>
            </a:r>
          </a:p>
          <a:p>
            <a:pPr lvl="0" algn="just"/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o irmão August e família para 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a</a:t>
            </a:r>
          </a:p>
          <a:p>
            <a:pPr lvl="0" algn="just"/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recém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fundada </a:t>
            </a:r>
            <a:r>
              <a:rPr lang="pt-BR" sz="16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Colônia de Blumenau,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</a:t>
            </a:r>
            <a:endParaRPr lang="pt-BR" sz="1600" dirty="0" smtClean="0">
              <a:solidFill>
                <a:schemeClr val="bg2">
                  <a:lumMod val="25000"/>
                </a:schemeClr>
              </a:solidFill>
              <a:latin typeface="Harlow Solid Italic" pitchFamily="82" charset="0"/>
            </a:endParaRPr>
          </a:p>
          <a:p>
            <a:pPr lvl="0" algn="just"/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no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Vale do Itajaí, onde se estabelece e habita durante 35 anos, trabalhando na enxada e no machado como um simples colono, apesar de sua privilegiada formação acadêmica.</a:t>
            </a:r>
          </a:p>
          <a:p>
            <a:pPr algn="just"/>
            <a:r>
              <a:rPr lang="pt-BR" sz="1600" dirty="0">
                <a:latin typeface="Footlight MT Light" pitchFamily="18" charset="0"/>
              </a:rPr>
              <a:t> </a:t>
            </a:r>
          </a:p>
          <a:p>
            <a:pPr algn="just"/>
            <a:endParaRPr lang="pt-BR" sz="1600" dirty="0">
              <a:latin typeface="Footlight MT Light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112" y="5218430"/>
            <a:ext cx="1512168" cy="159363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Conector reto 3"/>
          <p:cNvCxnSpPr/>
          <p:nvPr/>
        </p:nvCxnSpPr>
        <p:spPr>
          <a:xfrm>
            <a:off x="332656" y="251520"/>
            <a:ext cx="0" cy="8496944"/>
          </a:xfrm>
          <a:prstGeom prst="line">
            <a:avLst/>
          </a:prstGeom>
          <a:ln w="203200" cmpd="tri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943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20688" y="395536"/>
            <a:ext cx="6048672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pt-BR" sz="2000" dirty="0" smtClean="0">
                <a:solidFill>
                  <a:srgbClr val="00B050"/>
                </a:solidFill>
                <a:latin typeface="Lucida Handwriting" pitchFamily="66" charset="0"/>
              </a:rPr>
              <a:t>1855</a:t>
            </a:r>
          </a:p>
          <a:p>
            <a:pPr lvl="0" algn="just"/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	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Muda-se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com a família para a 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casa </a:t>
            </a:r>
          </a:p>
          <a:p>
            <a:pPr lvl="0" algn="just"/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que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construiu em estilo </a:t>
            </a:r>
            <a:r>
              <a:rPr lang="pt-BR" sz="1600" dirty="0" err="1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enxaimel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e que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hoje </a:t>
            </a:r>
            <a:endParaRPr lang="pt-BR" sz="1600" dirty="0" smtClean="0">
              <a:solidFill>
                <a:schemeClr val="bg2">
                  <a:lumMod val="25000"/>
                </a:schemeClr>
              </a:solidFill>
              <a:latin typeface="Harlow Solid Italic" pitchFamily="82" charset="0"/>
            </a:endParaRPr>
          </a:p>
          <a:p>
            <a:pPr lvl="0" algn="just"/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abriga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o </a:t>
            </a:r>
            <a:r>
              <a:rPr lang="pt-BR" sz="16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Museu de Ecologia Fritz Müller</a:t>
            </a:r>
            <a:r>
              <a:rPr lang="pt-BR" sz="1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.</a:t>
            </a:r>
          </a:p>
          <a:p>
            <a:pPr algn="just"/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 </a:t>
            </a:r>
          </a:p>
          <a:p>
            <a:pPr lvl="0" algn="just"/>
            <a:r>
              <a:rPr lang="pt-BR" sz="2000" dirty="0" smtClean="0">
                <a:solidFill>
                  <a:srgbClr val="00B050"/>
                </a:solidFill>
                <a:latin typeface="Lucida Handwriting" pitchFamily="66" charset="0"/>
              </a:rPr>
              <a:t>1856</a:t>
            </a:r>
          </a:p>
          <a:p>
            <a:pPr lvl="0" algn="r"/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	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Parte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para </a:t>
            </a:r>
            <a:r>
              <a:rPr lang="pt-BR" sz="1600" i="1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Desterro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(atual 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Florianópolis – </a:t>
            </a:r>
          </a:p>
          <a:p>
            <a:pPr lvl="0" algn="r"/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morando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na Praia de Fora) e </a:t>
            </a:r>
            <a:r>
              <a:rPr lang="pt-BR" sz="1600" i="1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naturaliza-se </a:t>
            </a:r>
            <a:endParaRPr lang="pt-BR" sz="1600" i="1" dirty="0" smtClean="0">
              <a:solidFill>
                <a:schemeClr val="bg2">
                  <a:lumMod val="25000"/>
                </a:schemeClr>
              </a:solidFill>
              <a:latin typeface="Harlow Solid Italic" pitchFamily="82" charset="0"/>
            </a:endParaRPr>
          </a:p>
          <a:p>
            <a:pPr lvl="0" algn="r"/>
            <a:r>
              <a:rPr lang="pt-BR" sz="1600" i="1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brasileiro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para assumir cargo público 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de </a:t>
            </a:r>
          </a:p>
          <a:p>
            <a:pPr lvl="0" algn="r"/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professor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no </a:t>
            </a:r>
            <a:r>
              <a:rPr lang="pt-BR" sz="1600" i="1" dirty="0" err="1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LiceuProvincial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(antigo 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Colégio</a:t>
            </a:r>
          </a:p>
          <a:p>
            <a:pPr lvl="0"/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Jesuíta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), atualmente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representado pelo 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Colégio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Catarinense.</a:t>
            </a:r>
          </a:p>
          <a:p>
            <a:pPr algn="r"/>
            <a:r>
              <a:rPr lang="pt-BR" sz="1600" i="1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 </a:t>
            </a:r>
            <a:endParaRPr lang="pt-BR" sz="1600" dirty="0">
              <a:solidFill>
                <a:schemeClr val="bg2">
                  <a:lumMod val="25000"/>
                </a:schemeClr>
              </a:solidFill>
              <a:latin typeface="Footlight MT Light" pitchFamily="18" charset="0"/>
            </a:endParaRPr>
          </a:p>
          <a:p>
            <a:pPr lvl="0" algn="just"/>
            <a:r>
              <a:rPr lang="pt-BR" sz="2000" dirty="0" smtClean="0">
                <a:solidFill>
                  <a:srgbClr val="00B050"/>
                </a:solidFill>
                <a:latin typeface="Lucida Handwriting" pitchFamily="66" charset="0"/>
              </a:rPr>
              <a:t>1857</a:t>
            </a:r>
          </a:p>
          <a:p>
            <a:pPr lvl="0" algn="just"/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	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Começa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a lecionar no Liceu Provincial, onde permanece por 11 anos (até 1867). Inicia-se o período mais produtivo de sua obra cientifica e atinge em </a:t>
            </a:r>
            <a:r>
              <a:rPr lang="pt-BR" sz="1600" i="1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Desterro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seu grande reconhecimento internacional na comunidade científica. Ernst </a:t>
            </a:r>
            <a:r>
              <a:rPr lang="pt-BR" sz="1600" dirty="0" err="1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Haeckel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propõe denominá-lo </a:t>
            </a:r>
            <a:r>
              <a:rPr lang="pt-BR" sz="1600" i="1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Müller – Desterro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para </a:t>
            </a:r>
            <a:r>
              <a:rPr lang="pt-BR" sz="1600" dirty="0" err="1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distinguí-lo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de tantos outros “Müller”, notáveis alemães. </a:t>
            </a:r>
            <a:r>
              <a:rPr lang="pt-BR" sz="1600" i="1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</a:t>
            </a:r>
            <a:endParaRPr lang="pt-BR" sz="1600" dirty="0">
              <a:solidFill>
                <a:schemeClr val="bg2">
                  <a:lumMod val="25000"/>
                </a:schemeClr>
              </a:solidFill>
              <a:latin typeface="Harlow Solid Italic" pitchFamily="82" charset="0"/>
            </a:endParaRPr>
          </a:p>
          <a:p>
            <a:pPr algn="just"/>
            <a:r>
              <a:rPr lang="pt-BR" sz="1600" i="1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 </a:t>
            </a:r>
            <a:endParaRPr lang="pt-BR" sz="1600" dirty="0">
              <a:solidFill>
                <a:schemeClr val="bg2">
                  <a:lumMod val="25000"/>
                </a:schemeClr>
              </a:solidFill>
              <a:latin typeface="Footlight MT Light" pitchFamily="18" charset="0"/>
            </a:endParaRPr>
          </a:p>
          <a:p>
            <a:pPr lvl="0" algn="just"/>
            <a:r>
              <a:rPr lang="pt-BR" sz="2000" dirty="0" smtClean="0">
                <a:solidFill>
                  <a:srgbClr val="00B050"/>
                </a:solidFill>
                <a:latin typeface="Lucida Handwriting" pitchFamily="66" charset="0"/>
              </a:rPr>
              <a:t>1867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	</a:t>
            </a:r>
          </a:p>
          <a:p>
            <a:pPr lvl="0" algn="just"/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	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Retorna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à Colônia de Blumenau, assumindo o posto de </a:t>
            </a:r>
            <a:r>
              <a:rPr lang="pt-BR" sz="1600" i="1" dirty="0" err="1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Pequisador</a:t>
            </a:r>
            <a:r>
              <a:rPr lang="pt-BR" sz="1600" i="1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do Vale de Itajaí-</a:t>
            </a:r>
            <a:r>
              <a:rPr lang="pt-BR" sz="1600" i="1" dirty="0" err="1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Açú</a:t>
            </a:r>
            <a:r>
              <a:rPr lang="pt-BR" sz="1600" i="1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.</a:t>
            </a:r>
            <a:endParaRPr lang="pt-BR" sz="1600" dirty="0">
              <a:solidFill>
                <a:schemeClr val="bg2">
                  <a:lumMod val="25000"/>
                </a:schemeClr>
              </a:solidFill>
              <a:latin typeface="Harlow Solid Italic" pitchFamily="82" charset="0"/>
            </a:endParaRPr>
          </a:p>
          <a:p>
            <a:pPr algn="just"/>
            <a:r>
              <a:rPr lang="pt-BR" sz="1600" i="1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 </a:t>
            </a:r>
            <a:endParaRPr lang="pt-BR" sz="1600" dirty="0">
              <a:solidFill>
                <a:schemeClr val="bg2">
                  <a:lumMod val="25000"/>
                </a:schemeClr>
              </a:solidFill>
              <a:latin typeface="Footlight MT Light" pitchFamily="18" charset="0"/>
            </a:endParaRPr>
          </a:p>
          <a:p>
            <a:pPr lvl="0" algn="just"/>
            <a:r>
              <a:rPr lang="pt-BR" sz="2000" dirty="0" smtClean="0">
                <a:solidFill>
                  <a:srgbClr val="00B050"/>
                </a:solidFill>
                <a:latin typeface="Lucida Handwriting" pitchFamily="66" charset="0"/>
              </a:rPr>
              <a:t>1873</a:t>
            </a:r>
          </a:p>
          <a:p>
            <a:pPr lvl="0" algn="just"/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	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Assume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o cargo de Juiz de Paz da Colônia de Blumenau.</a:t>
            </a:r>
          </a:p>
          <a:p>
            <a:r>
              <a:rPr lang="pt-BR" sz="1600" i="1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 </a:t>
            </a:r>
            <a:endParaRPr lang="pt-BR" sz="1600" dirty="0">
              <a:solidFill>
                <a:schemeClr val="bg2">
                  <a:lumMod val="25000"/>
                </a:schemeClr>
              </a:solidFill>
              <a:latin typeface="Footlight MT Light" pitchFamily="18" charset="0"/>
            </a:endParaRPr>
          </a:p>
          <a:p>
            <a:pPr lvl="0"/>
            <a:r>
              <a:rPr lang="pt-BR" sz="2000" dirty="0" smtClean="0">
                <a:solidFill>
                  <a:srgbClr val="00B050"/>
                </a:solidFill>
                <a:latin typeface="Lucida Handwriting" pitchFamily="66" charset="0"/>
              </a:rPr>
              <a:t>1874</a:t>
            </a:r>
          </a:p>
          <a:p>
            <a:pPr lvl="0"/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	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Volta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à Desterro, reassumindo a função de Professor do Colégio Provincial.</a:t>
            </a:r>
          </a:p>
          <a:p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 </a:t>
            </a:r>
          </a:p>
          <a:p>
            <a:pPr lvl="0"/>
            <a:endParaRPr lang="pt-BR" sz="1600" dirty="0">
              <a:solidFill>
                <a:schemeClr val="bg2">
                  <a:lumMod val="25000"/>
                </a:schemeClr>
              </a:solidFill>
              <a:latin typeface="Footlight MT Light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104" y="395536"/>
            <a:ext cx="2376264" cy="114968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ector reto 4"/>
          <p:cNvCxnSpPr/>
          <p:nvPr/>
        </p:nvCxnSpPr>
        <p:spPr>
          <a:xfrm>
            <a:off x="332656" y="251520"/>
            <a:ext cx="0" cy="8496944"/>
          </a:xfrm>
          <a:prstGeom prst="line">
            <a:avLst/>
          </a:prstGeom>
          <a:ln w="203200" cmpd="tri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www.fotothing.com/photos/1d2/1d23da948ea962819984b25843ccadc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768" y="1907704"/>
            <a:ext cx="1494334" cy="1122109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ector reto 6"/>
          <p:cNvCxnSpPr/>
          <p:nvPr/>
        </p:nvCxnSpPr>
        <p:spPr>
          <a:xfrm>
            <a:off x="2636912" y="3010622"/>
            <a:ext cx="2667434" cy="18256"/>
          </a:xfrm>
          <a:prstGeom prst="line">
            <a:avLst/>
          </a:prstGeom>
          <a:ln w="19050"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1519678" y="1475656"/>
            <a:ext cx="3205466" cy="0"/>
          </a:xfrm>
          <a:prstGeom prst="line">
            <a:avLst/>
          </a:prstGeom>
          <a:ln w="19050"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611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92696" y="179512"/>
            <a:ext cx="6048672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000" dirty="0" smtClean="0">
                <a:solidFill>
                  <a:schemeClr val="accent3">
                    <a:lumMod val="75000"/>
                  </a:schemeClr>
                </a:solidFill>
                <a:latin typeface="Lucida Handwriting" pitchFamily="66" charset="0"/>
              </a:rPr>
              <a:t>1874</a:t>
            </a:r>
            <a:r>
              <a:rPr lang="pt-BR" sz="3200" dirty="0" smtClean="0">
                <a:latin typeface="Footlight MT Light" pitchFamily="18" charset="0"/>
              </a:rPr>
              <a:t> </a:t>
            </a:r>
          </a:p>
          <a:p>
            <a:pPr lvl="0" algn="just"/>
            <a:r>
              <a:rPr lang="pt-BR" dirty="0" smtClean="0">
                <a:latin typeface="Footlight MT Light" pitchFamily="18" charset="0"/>
              </a:rPr>
              <a:t>	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Volta à Desterro, reassumindo a função de Professor do Colégio Provincial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.</a:t>
            </a:r>
          </a:p>
          <a:p>
            <a:pPr algn="just"/>
            <a:r>
              <a:rPr lang="pt-BR" dirty="0" smtClean="0">
                <a:latin typeface="Footlight MT Light" pitchFamily="18" charset="0"/>
              </a:rPr>
              <a:t> </a:t>
            </a:r>
          </a:p>
          <a:p>
            <a:pPr lvl="0" algn="just"/>
            <a:r>
              <a:rPr lang="pt-BR" sz="2000" dirty="0" smtClean="0">
                <a:solidFill>
                  <a:schemeClr val="accent3">
                    <a:lumMod val="75000"/>
                  </a:schemeClr>
                </a:solidFill>
                <a:latin typeface="Lucida Handwriting" pitchFamily="66" charset="0"/>
              </a:rPr>
              <a:t>1876	</a:t>
            </a:r>
          </a:p>
          <a:p>
            <a:pPr lvl="0" algn="just"/>
            <a:r>
              <a:rPr lang="pt-BR" dirty="0" smtClean="0">
                <a:latin typeface="Footlight MT Light" pitchFamily="18" charset="0"/>
              </a:rPr>
              <a:t>	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Assume o cargo de </a:t>
            </a:r>
            <a:r>
              <a:rPr lang="pt-BR" sz="16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Naturalista </a:t>
            </a:r>
          </a:p>
          <a:p>
            <a:pPr lvl="0" algn="just"/>
            <a:r>
              <a:rPr lang="pt-BR" sz="16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Viajante do Museu Nacional do Rio de </a:t>
            </a:r>
          </a:p>
          <a:p>
            <a:pPr lvl="0" algn="just"/>
            <a:r>
              <a:rPr lang="pt-BR" sz="16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Janeiro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, retornando a morar com a família</a:t>
            </a:r>
          </a:p>
          <a:p>
            <a:pPr lvl="0" algn="just"/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na Colônia de Blumenau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.</a:t>
            </a:r>
          </a:p>
          <a:p>
            <a:pPr lvl="0" algn="just"/>
            <a:endParaRPr lang="pt-BR" sz="1600" dirty="0" smtClean="0">
              <a:latin typeface="Footlight MT Light" pitchFamily="18" charset="0"/>
            </a:endParaRPr>
          </a:p>
          <a:p>
            <a:pPr lvl="0" algn="just"/>
            <a:r>
              <a:rPr lang="pt-BR" sz="2000" dirty="0" smtClean="0">
                <a:solidFill>
                  <a:srgbClr val="00B050"/>
                </a:solidFill>
                <a:latin typeface="Lucida Handwriting" pitchFamily="66" charset="0"/>
              </a:rPr>
              <a:t>1879</a:t>
            </a:r>
          </a:p>
          <a:p>
            <a:pPr lvl="0" algn="just"/>
            <a:r>
              <a:rPr lang="pt-BR" sz="1600" dirty="0">
                <a:latin typeface="Footlight MT Light" pitchFamily="18" charset="0"/>
              </a:rPr>
              <a:t>	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Morte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na Alemanha (suicídio) de sua filha predileta, Rosa, experiência devastadora para o naturalista.</a:t>
            </a:r>
          </a:p>
          <a:p>
            <a:pPr algn="just"/>
            <a:r>
              <a:rPr lang="pt-BR" sz="1600" dirty="0">
                <a:latin typeface="Footlight MT Light" pitchFamily="18" charset="0"/>
              </a:rPr>
              <a:t> </a:t>
            </a:r>
          </a:p>
          <a:p>
            <a:pPr lvl="0" algn="just"/>
            <a:r>
              <a:rPr lang="pt-BR" sz="2000" dirty="0">
                <a:solidFill>
                  <a:srgbClr val="00B050"/>
                </a:solidFill>
                <a:latin typeface="Lucida Handwriting" pitchFamily="66" charset="0"/>
              </a:rPr>
              <a:t>1880</a:t>
            </a:r>
            <a:r>
              <a:rPr lang="pt-BR" sz="1600" dirty="0">
                <a:latin typeface="Footlight MT Light" pitchFamily="18" charset="0"/>
              </a:rPr>
              <a:t> </a:t>
            </a:r>
            <a:endParaRPr lang="pt-BR" sz="1600" dirty="0" smtClean="0">
              <a:latin typeface="Footlight MT Light" pitchFamily="18" charset="0"/>
            </a:endParaRPr>
          </a:p>
          <a:p>
            <a:pPr lvl="0" algn="just"/>
            <a:r>
              <a:rPr lang="pt-BR" sz="1600" dirty="0" smtClean="0">
                <a:latin typeface="Footlight MT Light" pitchFamily="18" charset="0"/>
              </a:rPr>
              <a:t>	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Terrível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enchente na 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Colônia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de </a:t>
            </a:r>
            <a:endParaRPr lang="pt-BR" sz="1600" dirty="0" smtClean="0">
              <a:solidFill>
                <a:schemeClr val="bg2">
                  <a:lumMod val="25000"/>
                </a:schemeClr>
              </a:solidFill>
              <a:latin typeface="Harlow Solid Italic" pitchFamily="82" charset="0"/>
            </a:endParaRPr>
          </a:p>
          <a:p>
            <a:pPr lvl="0" algn="just"/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Blumenau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resulta 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em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perdas irrecuperáveis </a:t>
            </a:r>
            <a:endParaRPr lang="pt-BR" sz="1600" dirty="0" smtClean="0">
              <a:solidFill>
                <a:schemeClr val="bg2">
                  <a:lumMod val="25000"/>
                </a:schemeClr>
              </a:solidFill>
              <a:latin typeface="Harlow Solid Italic" pitchFamily="82" charset="0"/>
            </a:endParaRPr>
          </a:p>
          <a:p>
            <a:pPr lvl="0" algn="just"/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e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obriga o 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naturalista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e família a abandonar </a:t>
            </a:r>
            <a:endParaRPr lang="pt-BR" sz="1600" dirty="0" smtClean="0">
              <a:solidFill>
                <a:schemeClr val="bg2">
                  <a:lumMod val="25000"/>
                </a:schemeClr>
              </a:solidFill>
              <a:latin typeface="Harlow Solid Italic" pitchFamily="82" charset="0"/>
            </a:endParaRPr>
          </a:p>
          <a:p>
            <a:pPr lvl="0" algn="just"/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sua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casa. </a:t>
            </a:r>
            <a:r>
              <a:rPr lang="pt-BR" sz="1600" i="1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Darwin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oferece ajuda financeira, 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mas </a:t>
            </a:r>
          </a:p>
          <a:p>
            <a:pPr lvl="0" algn="just"/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Fritz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Müller recusa.</a:t>
            </a:r>
          </a:p>
          <a:p>
            <a:pPr algn="just"/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 </a:t>
            </a:r>
          </a:p>
          <a:p>
            <a:pPr lvl="0" algn="just"/>
            <a:r>
              <a:rPr lang="pt-BR" sz="2000" dirty="0" smtClean="0">
                <a:solidFill>
                  <a:srgbClr val="00B050"/>
                </a:solidFill>
                <a:latin typeface="Lucida Handwriting" pitchFamily="66" charset="0"/>
              </a:rPr>
              <a:t>1882</a:t>
            </a:r>
          </a:p>
          <a:p>
            <a:pPr lvl="0" algn="just"/>
            <a:r>
              <a:rPr lang="pt-BR" sz="1600" dirty="0">
                <a:latin typeface="Footlight MT Light" pitchFamily="18" charset="0"/>
              </a:rPr>
              <a:t>	</a:t>
            </a:r>
            <a:r>
              <a:rPr lang="pt-BR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Morte </a:t>
            </a:r>
            <a:r>
              <a:rPr lang="pt-BR" sz="1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do amigo </a:t>
            </a:r>
            <a:r>
              <a:rPr lang="pt-BR" sz="16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Charles Darwin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, afetando profundamente Fritz Müller.</a:t>
            </a:r>
          </a:p>
          <a:p>
            <a:pPr algn="just"/>
            <a:r>
              <a:rPr lang="pt-BR" sz="1600" dirty="0">
                <a:latin typeface="Footlight MT Light" pitchFamily="18" charset="0"/>
              </a:rPr>
              <a:t> </a:t>
            </a:r>
          </a:p>
          <a:p>
            <a:pPr lvl="0" algn="just"/>
            <a:r>
              <a:rPr lang="pt-BR" sz="2000" dirty="0" smtClean="0">
                <a:solidFill>
                  <a:srgbClr val="00B050"/>
                </a:solidFill>
                <a:latin typeface="Lucida Handwriting" pitchFamily="66" charset="0"/>
              </a:rPr>
              <a:t>1883</a:t>
            </a:r>
          </a:p>
          <a:p>
            <a:pPr lvl="0" algn="just"/>
            <a:r>
              <a:rPr lang="pt-BR" sz="1600" dirty="0">
                <a:latin typeface="Footlight MT Light" pitchFamily="18" charset="0"/>
              </a:rPr>
              <a:t>	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Morre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na </a:t>
            </a:r>
            <a:r>
              <a:rPr lang="pt-BR" sz="1600" dirty="0" err="1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Suiça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, seu irmão mais jovem </a:t>
            </a:r>
            <a:r>
              <a:rPr lang="pt-BR" sz="16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Hermann Müller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, também naturalista e com quem Fritz Müller mantinha uma assídua correspondência, comunicando todas suas observações.</a:t>
            </a:r>
          </a:p>
          <a:p>
            <a:pPr lvl="0" algn="just"/>
            <a:endParaRPr lang="pt-BR" sz="1600" dirty="0">
              <a:solidFill>
                <a:schemeClr val="bg2">
                  <a:lumMod val="25000"/>
                </a:schemeClr>
              </a:solidFill>
              <a:latin typeface="Footlight MT Light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207" y="1824176"/>
            <a:ext cx="2314153" cy="109164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ector reto 4"/>
          <p:cNvCxnSpPr>
            <a:endCxn id="3074" idx="1"/>
          </p:cNvCxnSpPr>
          <p:nvPr/>
        </p:nvCxnSpPr>
        <p:spPr>
          <a:xfrm>
            <a:off x="1916832" y="2351740"/>
            <a:ext cx="2438375" cy="18256"/>
          </a:xfrm>
          <a:prstGeom prst="line">
            <a:avLst/>
          </a:prstGeom>
          <a:ln w="19050"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>
            <a:off x="332656" y="251520"/>
            <a:ext cx="0" cy="8496944"/>
          </a:xfrm>
          <a:prstGeom prst="line">
            <a:avLst/>
          </a:prstGeom>
          <a:ln w="203200" cmpd="tri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176" y="3923928"/>
            <a:ext cx="1277959" cy="2023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Conector reto 2"/>
          <p:cNvCxnSpPr/>
          <p:nvPr/>
        </p:nvCxnSpPr>
        <p:spPr>
          <a:xfrm>
            <a:off x="2420888" y="4644008"/>
            <a:ext cx="2592288" cy="0"/>
          </a:xfrm>
          <a:prstGeom prst="line">
            <a:avLst/>
          </a:prstGeom>
          <a:ln w="19050"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041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20688" y="107504"/>
            <a:ext cx="6120680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000" dirty="0" smtClean="0">
                <a:solidFill>
                  <a:srgbClr val="00B050"/>
                </a:solidFill>
                <a:latin typeface="Lucida Handwriting" pitchFamily="66" charset="0"/>
              </a:rPr>
              <a:t>1884</a:t>
            </a:r>
          </a:p>
          <a:p>
            <a:pPr lvl="0"/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	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Demissão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do cargo de </a:t>
            </a:r>
            <a:r>
              <a:rPr lang="pt-BR" sz="16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Naturalista Viajante</a:t>
            </a:r>
            <a:r>
              <a:rPr lang="pt-BR" sz="1600" i="1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,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</a:t>
            </a:r>
            <a:endParaRPr lang="pt-BR" sz="1600" dirty="0" smtClean="0">
              <a:solidFill>
                <a:schemeClr val="bg2">
                  <a:lumMod val="25000"/>
                </a:schemeClr>
              </a:solidFill>
              <a:latin typeface="Harlow Solid Italic" pitchFamily="82" charset="0"/>
            </a:endParaRPr>
          </a:p>
          <a:p>
            <a:pPr lvl="0"/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sendo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imediatamente readmitido pelo </a:t>
            </a:r>
            <a:r>
              <a:rPr lang="pt-BR" sz="16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Imperador Dom </a:t>
            </a:r>
            <a:endParaRPr lang="pt-BR" sz="1600" b="1" i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rlow Solid Italic" pitchFamily="82" charset="0"/>
            </a:endParaRPr>
          </a:p>
          <a:p>
            <a:pPr lvl="0"/>
            <a:r>
              <a:rPr lang="pt-BR" sz="16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Pedro </a:t>
            </a:r>
            <a:r>
              <a:rPr lang="pt-BR" sz="16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II</a:t>
            </a:r>
            <a:r>
              <a:rPr lang="pt-BR" sz="1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,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frente às fortes críticas e pressões recebidas de </a:t>
            </a:r>
            <a:endParaRPr lang="pt-BR" sz="1600" dirty="0" smtClean="0">
              <a:solidFill>
                <a:schemeClr val="bg2">
                  <a:lumMod val="25000"/>
                </a:schemeClr>
              </a:solidFill>
              <a:latin typeface="Harlow Solid Italic" pitchFamily="82" charset="0"/>
            </a:endParaRPr>
          </a:p>
          <a:p>
            <a:pPr lvl="0"/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grandes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nomes internacionais da Ciência.</a:t>
            </a:r>
          </a:p>
          <a:p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 </a:t>
            </a:r>
          </a:p>
          <a:p>
            <a:pPr lvl="0"/>
            <a:r>
              <a:rPr lang="pt-BR" sz="2000" dirty="0" smtClean="0">
                <a:solidFill>
                  <a:srgbClr val="00B050"/>
                </a:solidFill>
                <a:latin typeface="Lucida Handwriting" pitchFamily="66" charset="0"/>
              </a:rPr>
              <a:t>1891</a:t>
            </a:r>
          </a:p>
          <a:p>
            <a:pPr lvl="0"/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	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O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governo Republicano determina que todos os </a:t>
            </a:r>
            <a:r>
              <a:rPr lang="pt-BR" sz="16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Naturalistas Viajantes</a:t>
            </a:r>
            <a:r>
              <a:rPr lang="pt-BR" sz="1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 </a:t>
            </a:r>
            <a:r>
              <a:rPr lang="pt-BR" sz="16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do Museu Naciona</a:t>
            </a:r>
            <a:r>
              <a:rPr lang="pt-BR" sz="1600" i="1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l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passem a ter moradia no Rio de Janeiro. Fritz Müller demite-se. </a:t>
            </a:r>
            <a:r>
              <a:rPr lang="pt-BR" sz="1600" dirty="0" err="1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Haeckel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defende-o com veemência e organiza uma arrecadação de fundos para auxiliar Fritz Müller, já velho, abatido e desempregado. Este recusa mais uma vez.</a:t>
            </a:r>
          </a:p>
          <a:p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 </a:t>
            </a:r>
          </a:p>
          <a:p>
            <a:pPr lvl="0"/>
            <a:r>
              <a:rPr lang="pt-BR" sz="2000" dirty="0" smtClean="0">
                <a:solidFill>
                  <a:srgbClr val="00B050"/>
                </a:solidFill>
                <a:latin typeface="Lucida Handwriting" pitchFamily="66" charset="0"/>
              </a:rPr>
              <a:t>1892	</a:t>
            </a:r>
          </a:p>
          <a:p>
            <a:pPr lvl="0"/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	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Recebe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de </a:t>
            </a:r>
            <a:r>
              <a:rPr lang="pt-BR" sz="1600" b="1" dirty="0" err="1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Haeckel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, como presente de </a:t>
            </a:r>
            <a:endParaRPr lang="pt-BR" sz="1600" dirty="0" smtClean="0">
              <a:solidFill>
                <a:schemeClr val="bg2">
                  <a:lumMod val="25000"/>
                </a:schemeClr>
              </a:solidFill>
              <a:latin typeface="Harlow Solid Italic" pitchFamily="82" charset="0"/>
            </a:endParaRPr>
          </a:p>
          <a:p>
            <a:pPr lvl="0"/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aniversário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, um </a:t>
            </a:r>
            <a:r>
              <a:rPr lang="pt-BR" sz="1600" i="1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álbum com fotos de </a:t>
            </a:r>
            <a:r>
              <a:rPr lang="pt-BR" sz="1600" i="1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naturalistas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</a:t>
            </a:r>
          </a:p>
          <a:p>
            <a:pPr lvl="0"/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(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119 cientistas) que o </a:t>
            </a:r>
            <a:r>
              <a:rPr lang="pt-BR" sz="1600" b="1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admiravam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e que deixou </a:t>
            </a:r>
            <a:endParaRPr lang="pt-BR" sz="1600" dirty="0" smtClean="0">
              <a:solidFill>
                <a:schemeClr val="bg2">
                  <a:lumMod val="25000"/>
                </a:schemeClr>
              </a:solidFill>
              <a:latin typeface="Harlow Solid Italic" pitchFamily="82" charset="0"/>
            </a:endParaRPr>
          </a:p>
          <a:p>
            <a:pPr lvl="0"/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Fritz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Müller muito honrado. Após sua morte, </a:t>
            </a:r>
            <a:endParaRPr lang="pt-BR" sz="1600" dirty="0" smtClean="0">
              <a:solidFill>
                <a:schemeClr val="bg2">
                  <a:lumMod val="25000"/>
                </a:schemeClr>
              </a:solidFill>
              <a:latin typeface="Harlow Solid Italic" pitchFamily="82" charset="0"/>
            </a:endParaRPr>
          </a:p>
          <a:p>
            <a:pPr lvl="0"/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os 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parentes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doaram o álbum ao </a:t>
            </a:r>
            <a:r>
              <a:rPr lang="pt-BR" sz="1600" b="1" i="1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Museu </a:t>
            </a:r>
            <a:r>
              <a:rPr lang="pt-BR" sz="1600" b="1" i="1" dirty="0" err="1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Haeckel</a:t>
            </a:r>
            <a:r>
              <a:rPr lang="pt-BR" sz="1600" b="1" i="1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 em </a:t>
            </a:r>
            <a:r>
              <a:rPr lang="pt-BR" sz="1600" b="1" i="1" dirty="0" err="1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Jena</a:t>
            </a:r>
            <a:r>
              <a:rPr lang="pt-BR" sz="1600" i="1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. </a:t>
            </a:r>
          </a:p>
          <a:p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 </a:t>
            </a:r>
          </a:p>
          <a:p>
            <a:pPr lvl="0"/>
            <a:r>
              <a:rPr lang="pt-BR" sz="2000" dirty="0" smtClean="0">
                <a:solidFill>
                  <a:srgbClr val="00B050"/>
                </a:solidFill>
                <a:latin typeface="Lucida Handwriting" pitchFamily="66" charset="0"/>
              </a:rPr>
              <a:t>1894</a:t>
            </a:r>
          </a:p>
          <a:p>
            <a:pPr lvl="0"/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	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Morte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de sua companheira de vida, </a:t>
            </a:r>
            <a:r>
              <a:rPr lang="pt-BR" sz="16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Karoline </a:t>
            </a:r>
            <a:r>
              <a:rPr lang="pt-BR" sz="1600" b="1" i="1" dirty="0" err="1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Töelner</a:t>
            </a:r>
            <a:r>
              <a:rPr lang="pt-BR" sz="16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.</a:t>
            </a:r>
          </a:p>
          <a:p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 </a:t>
            </a:r>
          </a:p>
          <a:p>
            <a:pPr lvl="0"/>
            <a:r>
              <a:rPr lang="pt-BR" sz="2000" dirty="0" smtClean="0">
                <a:solidFill>
                  <a:srgbClr val="00B050"/>
                </a:solidFill>
                <a:latin typeface="Lucida Handwriting" pitchFamily="66" charset="0"/>
              </a:rPr>
              <a:t>1897</a:t>
            </a:r>
          </a:p>
          <a:p>
            <a:pPr lvl="0"/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Footlight MT Light" pitchFamily="18" charset="0"/>
              </a:rPr>
              <a:t>	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Morre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Fritz-Müller, </a:t>
            </a:r>
            <a:r>
              <a:rPr lang="pt-BR" sz="1600" b="1" i="1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brasileiro por opção,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Harlow Solid Italic" pitchFamily="82" charset="0"/>
              </a:rPr>
              <a:t>aos 75 anos em Blumenau – SC. </a:t>
            </a:r>
          </a:p>
          <a:p>
            <a:r>
              <a:rPr lang="pt-BR" i="1" dirty="0"/>
              <a:t> </a:t>
            </a:r>
            <a:endParaRPr lang="pt-BR" dirty="0"/>
          </a:p>
          <a:p>
            <a:endParaRPr lang="pt-BR" dirty="0"/>
          </a:p>
        </p:txBody>
      </p:sp>
      <p:pic>
        <p:nvPicPr>
          <p:cNvPr id="3074" name="Picture 2" descr="http://1.bp.blogspot.com/-09b8bHAJKTU/TbCovWcxrKI/AAAAAAAAA80/CHCrUxs0fQo/s400/dom_Pedro_I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0" y="171016"/>
            <a:ext cx="1407485" cy="1868117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Conector reto 2"/>
          <p:cNvCxnSpPr/>
          <p:nvPr/>
        </p:nvCxnSpPr>
        <p:spPr>
          <a:xfrm>
            <a:off x="3212976" y="899592"/>
            <a:ext cx="2088232" cy="0"/>
          </a:xfrm>
          <a:prstGeom prst="line">
            <a:avLst/>
          </a:prstGeom>
          <a:ln w="19050"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687" y="3301227"/>
            <a:ext cx="1931665" cy="148679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ector reto 6"/>
          <p:cNvCxnSpPr/>
          <p:nvPr/>
        </p:nvCxnSpPr>
        <p:spPr>
          <a:xfrm>
            <a:off x="2060848" y="3995936"/>
            <a:ext cx="2592288" cy="0"/>
          </a:xfrm>
          <a:prstGeom prst="line">
            <a:avLst/>
          </a:prstGeom>
          <a:ln w="19050"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332656" y="251520"/>
            <a:ext cx="0" cy="8496944"/>
          </a:xfrm>
          <a:prstGeom prst="line">
            <a:avLst/>
          </a:prstGeom>
          <a:ln w="203200" cmpd="tri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99670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ementa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</TotalTime>
  <Words>8</Words>
  <Application>Microsoft Office PowerPoint</Application>
  <PresentationFormat>Apresentação na tela (4:3)</PresentationFormat>
  <Paragraphs>88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Peu Ambrósio</dc:creator>
  <cp:lastModifiedBy>Peu Ambrósio</cp:lastModifiedBy>
  <cp:revision>16</cp:revision>
  <dcterms:created xsi:type="dcterms:W3CDTF">2011-11-30T22:05:23Z</dcterms:created>
  <dcterms:modified xsi:type="dcterms:W3CDTF">2011-12-14T12:45:49Z</dcterms:modified>
</cp:coreProperties>
</file>